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solidFill>
                  <a:srgbClr val="C00000"/>
                </a:solidFill>
                <a:latin typeface="Arial Narrow" pitchFamily="34" charset="0"/>
                <a:cs typeface="Angsana New" pitchFamily="18" charset="-34"/>
              </a:rPr>
              <a:t>RIGHT TO INFORMATION</a:t>
            </a:r>
            <a:br>
              <a:rPr lang="en-US" b="1" dirty="0" smtClean="0">
                <a:solidFill>
                  <a:srgbClr val="C00000"/>
                </a:solidFill>
                <a:latin typeface="Arial Narrow" pitchFamily="34" charset="0"/>
                <a:cs typeface="Angsana New" pitchFamily="18" charset="-34"/>
              </a:rPr>
            </a:br>
            <a:r>
              <a:rPr lang="en-US" sz="2400" dirty="0" smtClean="0">
                <a:solidFill>
                  <a:srgbClr val="C00000"/>
                </a:solidFill>
                <a:latin typeface="Andalus" pitchFamily="18" charset="-78"/>
                <a:cs typeface="Andalus" pitchFamily="18" charset="-78"/>
              </a:rPr>
              <a:t>(PPT 1) (UNIT III)</a:t>
            </a:r>
            <a:endParaRPr lang="en-IN" sz="2400" dirty="0">
              <a:solidFill>
                <a:srgbClr val="C00000"/>
              </a:solidFill>
              <a:latin typeface="Andalus" pitchFamily="18" charset="-78"/>
              <a:cs typeface="Andalus" pitchFamily="18" charset="-78"/>
            </a:endParaRPr>
          </a:p>
        </p:txBody>
      </p:sp>
      <p:sp>
        <p:nvSpPr>
          <p:cNvPr id="3" name="Subtitle 2"/>
          <p:cNvSpPr>
            <a:spLocks noGrp="1"/>
          </p:cNvSpPr>
          <p:nvPr>
            <p:ph type="subTitle" idx="1"/>
          </p:nvPr>
        </p:nvSpPr>
        <p:spPr/>
        <p:txBody>
          <a:bodyPr>
            <a:normAutofit fontScale="92500" lnSpcReduction="10000"/>
          </a:bodyPr>
          <a:lstStyle/>
          <a:p>
            <a:r>
              <a:rPr lang="en-US" b="1" dirty="0" smtClean="0">
                <a:solidFill>
                  <a:schemeClr val="tx2">
                    <a:lumMod val="75000"/>
                  </a:schemeClr>
                </a:solidFill>
                <a:latin typeface="Arabic Typesetting" pitchFamily="66" charset="-78"/>
                <a:cs typeface="Arabic Typesetting" pitchFamily="66" charset="-78"/>
              </a:rPr>
              <a:t>Paper: Development Communication</a:t>
            </a:r>
            <a:br>
              <a:rPr lang="en-US" b="1" dirty="0" smtClean="0">
                <a:solidFill>
                  <a:schemeClr val="tx2">
                    <a:lumMod val="75000"/>
                  </a:schemeClr>
                </a:solidFill>
                <a:latin typeface="Arabic Typesetting" pitchFamily="66" charset="-78"/>
                <a:cs typeface="Arabic Typesetting" pitchFamily="66" charset="-78"/>
              </a:rPr>
            </a:br>
            <a:r>
              <a:rPr lang="en-US" b="1" dirty="0" smtClean="0">
                <a:solidFill>
                  <a:schemeClr val="tx2">
                    <a:lumMod val="75000"/>
                  </a:schemeClr>
                </a:solidFill>
                <a:latin typeface="Arabic Typesetting" pitchFamily="66" charset="-78"/>
                <a:cs typeface="Arabic Typesetting" pitchFamily="66" charset="-78"/>
              </a:rPr>
              <a:t>Course: BJMC, Semester: II</a:t>
            </a:r>
            <a:br>
              <a:rPr lang="en-US" b="1" dirty="0" smtClean="0">
                <a:solidFill>
                  <a:schemeClr val="tx2">
                    <a:lumMod val="75000"/>
                  </a:schemeClr>
                </a:solidFill>
                <a:latin typeface="Arabic Typesetting" pitchFamily="66" charset="-78"/>
                <a:cs typeface="Arabic Typesetting" pitchFamily="66" charset="-78"/>
              </a:rPr>
            </a:br>
            <a:r>
              <a:rPr lang="en-US" b="1" dirty="0" smtClean="0">
                <a:solidFill>
                  <a:schemeClr val="tx2">
                    <a:lumMod val="75000"/>
                  </a:schemeClr>
                </a:solidFill>
                <a:latin typeface="Arabic Typesetting" pitchFamily="66" charset="-78"/>
                <a:cs typeface="Arabic Typesetting" pitchFamily="66" charset="-78"/>
              </a:rPr>
              <a:t>Institution: DSPMU, Ranchi</a:t>
            </a:r>
            <a:br>
              <a:rPr lang="en-US" b="1" dirty="0" smtClean="0">
                <a:solidFill>
                  <a:schemeClr val="tx2">
                    <a:lumMod val="75000"/>
                  </a:schemeClr>
                </a:solidFill>
                <a:latin typeface="Arabic Typesetting" pitchFamily="66" charset="-78"/>
                <a:cs typeface="Arabic Typesetting" pitchFamily="66" charset="-78"/>
              </a:rPr>
            </a:br>
            <a:r>
              <a:rPr lang="en-US" b="1" dirty="0" smtClean="0">
                <a:solidFill>
                  <a:schemeClr val="tx2">
                    <a:lumMod val="75000"/>
                  </a:schemeClr>
                </a:solidFill>
                <a:latin typeface="Arabic Typesetting" pitchFamily="66" charset="-78"/>
                <a:cs typeface="Arabic Typesetting" pitchFamily="66" charset="-78"/>
              </a:rPr>
              <a:t>Teacher: Sumedha Chaudhury</a:t>
            </a:r>
            <a:endParaRPr lang="en-IN" b="1" dirty="0" smtClean="0">
              <a:solidFill>
                <a:schemeClr val="tx2">
                  <a:lumMod val="75000"/>
                </a:schemeClr>
              </a:solidFill>
              <a:latin typeface="Arabic Typesetting" pitchFamily="66" charset="-78"/>
              <a:cs typeface="Arabic Typesetting" pitchFamily="66" charset="-78"/>
            </a:endParaRPr>
          </a:p>
          <a:p>
            <a:endParaRPr lang="en-IN" b="1"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haroni" pitchFamily="2" charset="-79"/>
                <a:cs typeface="Aharoni" pitchFamily="2" charset="-79"/>
              </a:rPr>
              <a:t>Introduction to RTI</a:t>
            </a:r>
            <a:endParaRPr lang="en-IN" dirty="0">
              <a:solidFill>
                <a:srgbClr val="FF0000"/>
              </a:solidFill>
              <a:latin typeface="Aharoni" pitchFamily="2" charset="-79"/>
              <a:cs typeface="Aharoni" pitchFamily="2" charset="-79"/>
            </a:endParaRPr>
          </a:p>
        </p:txBody>
      </p:sp>
      <p:sp>
        <p:nvSpPr>
          <p:cNvPr id="3" name="Content Placeholder 2"/>
          <p:cNvSpPr>
            <a:spLocks noGrp="1"/>
          </p:cNvSpPr>
          <p:nvPr>
            <p:ph idx="1"/>
          </p:nvPr>
        </p:nvSpPr>
        <p:spPr/>
        <p:txBody>
          <a:bodyPr>
            <a:normAutofit fontScale="85000" lnSpcReduction="10000"/>
          </a:bodyPr>
          <a:lstStyle/>
          <a:p>
            <a:pPr algn="just">
              <a:buNone/>
            </a:pPr>
            <a:r>
              <a:rPr lang="en-IN" dirty="0" smtClean="0"/>
              <a:t>     </a:t>
            </a:r>
            <a:r>
              <a:rPr lang="en-IN" dirty="0" smtClean="0">
                <a:latin typeface="Times New Roman" pitchFamily="18" charset="0"/>
                <a:cs typeface="Times New Roman" pitchFamily="18" charset="0"/>
              </a:rPr>
              <a:t>The Right to Information Act (RTI) is a law enacted by the Parliament of India to give every citizen of India a right to information. </a:t>
            </a:r>
          </a:p>
          <a:p>
            <a:pPr algn="just">
              <a:buNone/>
            </a:pPr>
            <a:r>
              <a:rPr lang="en-IN" dirty="0" smtClean="0">
                <a:latin typeface="Times New Roman" pitchFamily="18" charset="0"/>
                <a:cs typeface="Times New Roman" pitchFamily="18" charset="0"/>
              </a:rPr>
              <a:t>    Passed by the Parliament on 15 June 2005, it came into force on 13 October 2005. The Act extends to the whole of India except the state of Jammu and Kashmir. </a:t>
            </a:r>
          </a:p>
          <a:p>
            <a:pPr algn="just">
              <a:buNone/>
            </a:pPr>
            <a:r>
              <a:rPr lang="en-IN" dirty="0" smtClean="0">
                <a:latin typeface="Times New Roman" pitchFamily="18" charset="0"/>
                <a:cs typeface="Times New Roman" pitchFamily="18" charset="0"/>
              </a:rPr>
              <a:t>    The main aim of the Act is to provide the citizens the right to information which will enable them to have access to information that controlled by public authorities. </a:t>
            </a:r>
          </a:p>
          <a:p>
            <a:pPr algn="just">
              <a:buNone/>
            </a:pPr>
            <a:r>
              <a:rPr lang="en-IN" dirty="0" smtClean="0">
                <a:latin typeface="Times New Roman" pitchFamily="18" charset="0"/>
                <a:cs typeface="Times New Roman" pitchFamily="18" charset="0"/>
              </a:rPr>
              <a:t>    </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algn="just">
              <a:buNone/>
            </a:pPr>
            <a:r>
              <a:rPr lang="en-IN" dirty="0" smtClean="0"/>
              <a:t>   </a:t>
            </a:r>
            <a:r>
              <a:rPr lang="en-IN" dirty="0" smtClean="0">
                <a:latin typeface="Times New Roman" pitchFamily="18" charset="0"/>
                <a:cs typeface="Times New Roman" pitchFamily="18" charset="0"/>
              </a:rPr>
              <a:t>The Act seeks to promote transparency and accountability in the working of every public authority, besides providing for the constitution of Central Information Commission and State Information Commissions.</a:t>
            </a:r>
          </a:p>
          <a:p>
            <a:pPr algn="just">
              <a:buNone/>
            </a:pP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It </a:t>
            </a:r>
            <a:r>
              <a:rPr lang="en-IN" dirty="0" smtClean="0">
                <a:latin typeface="Times New Roman" pitchFamily="18" charset="0"/>
                <a:cs typeface="Times New Roman" pitchFamily="18" charset="0"/>
              </a:rPr>
              <a:t>is constituted by a number of assumptions about information, right to information, accountability, transparency, governance, good governance, corruption and public authority. </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buNone/>
            </a:pPr>
            <a:r>
              <a:rPr lang="en-US" dirty="0" smtClean="0"/>
              <a:t>    </a:t>
            </a:r>
            <a:r>
              <a:rPr lang="en-IN" sz="2800" dirty="0" smtClean="0">
                <a:latin typeface="Times New Roman" pitchFamily="18" charset="0"/>
                <a:cs typeface="Times New Roman" pitchFamily="18" charset="0"/>
              </a:rPr>
              <a:t>Information is viewed as power. The term information has been derived from the Latin word 'formation'; form means giving shape to something and forming a pattern. </a:t>
            </a:r>
            <a:endParaRPr lang="en-IN" sz="2800" dirty="0" smtClean="0">
              <a:latin typeface="Times New Roman" pitchFamily="18" charset="0"/>
              <a:cs typeface="Times New Roman" pitchFamily="18" charset="0"/>
            </a:endParaRPr>
          </a:p>
          <a:p>
            <a:pPr algn="just">
              <a:buNone/>
            </a:pPr>
            <a:r>
              <a:rPr lang="en-IN" sz="2800"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Information </a:t>
            </a:r>
            <a:r>
              <a:rPr lang="en-IN" sz="2800" dirty="0" smtClean="0">
                <a:latin typeface="Times New Roman" pitchFamily="18" charset="0"/>
                <a:cs typeface="Times New Roman" pitchFamily="18" charset="0"/>
              </a:rPr>
              <a:t>adds something new to our awareness and removes vagueness of our ideas. This is incorporated in the governance agenda as a technique of enhancing citizen's participation in governance. </a:t>
            </a:r>
            <a:endParaRPr lang="en-IN"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t>    </a:t>
            </a:r>
            <a:r>
              <a:rPr lang="en-IN" dirty="0" smtClean="0">
                <a:latin typeface="Times New Roman" pitchFamily="18" charset="0"/>
                <a:cs typeface="Times New Roman" pitchFamily="18" charset="0"/>
              </a:rPr>
              <a:t>Section 2(f) of the RTI Act, 2005 defines information as any material in any form, including the records, documents, inspection of the work, memos, e-mails, opinions, advices, press releases, circulars, orders, logbooks, contracts, reports, papers, samples, models, data material hold in any electronic form and information relating to any private body which can be accessed by a public authority under any law for the time being in force. </a:t>
            </a:r>
          </a:p>
          <a:p>
            <a:pPr algn="just">
              <a:buNone/>
            </a:pPr>
            <a:r>
              <a:rPr lang="en-IN" dirty="0" smtClean="0">
                <a:latin typeface="Times New Roman" pitchFamily="18" charset="0"/>
                <a:cs typeface="Times New Roman" pitchFamily="18" charset="0"/>
              </a:rPr>
              <a:t>    Section 2 (i) defines 'record' as including any document, manuscript and file, any microfilm, microfiche and facsimile copy of a document, any reproduction of image or images embodies in such information and, any other material produced by a computer or any other device. </a:t>
            </a:r>
            <a:endParaRPr lang="en-IN"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371</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RIGHT TO INFORMATION (PPT 1) (UNIT III)</vt:lpstr>
      <vt:lpstr>Introduction to RTI</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TO INFORMATION (PPT 1) (UNIT III)</dc:title>
  <dc:creator>Admin</dc:creator>
  <cp:lastModifiedBy>Admin</cp:lastModifiedBy>
  <cp:revision>8</cp:revision>
  <dcterms:created xsi:type="dcterms:W3CDTF">2006-08-16T00:00:00Z</dcterms:created>
  <dcterms:modified xsi:type="dcterms:W3CDTF">2020-06-01T08:01:49Z</dcterms:modified>
</cp:coreProperties>
</file>